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5"/>
  </p:notesMasterIdLst>
  <p:handoutMasterIdLst>
    <p:handoutMasterId r:id="rId236"/>
  </p:handoutMasterIdLst>
  <p:sldIdLst>
    <p:sldId id="454" r:id="rId2"/>
    <p:sldId id="277" r:id="rId3"/>
    <p:sldId id="276" r:id="rId4"/>
    <p:sldId id="450" r:id="rId5"/>
    <p:sldId id="456" r:id="rId6"/>
    <p:sldId id="658" r:id="rId7"/>
    <p:sldId id="493" r:id="rId8"/>
    <p:sldId id="657" r:id="rId9"/>
    <p:sldId id="661" r:id="rId10"/>
    <p:sldId id="662" r:id="rId11"/>
    <p:sldId id="659" r:id="rId12"/>
    <p:sldId id="259" r:id="rId13"/>
    <p:sldId id="660" r:id="rId14"/>
    <p:sldId id="528" r:id="rId15"/>
    <p:sldId id="531" r:id="rId16"/>
    <p:sldId id="532" r:id="rId17"/>
    <p:sldId id="547" r:id="rId18"/>
    <p:sldId id="529" r:id="rId19"/>
    <p:sldId id="279" r:id="rId20"/>
    <p:sldId id="449" r:id="rId21"/>
    <p:sldId id="280" r:id="rId22"/>
    <p:sldId id="281" r:id="rId23"/>
    <p:sldId id="284" r:id="rId24"/>
    <p:sldId id="285" r:id="rId25"/>
    <p:sldId id="287" r:id="rId26"/>
    <p:sldId id="289" r:id="rId27"/>
    <p:sldId id="290" r:id="rId28"/>
    <p:sldId id="292" r:id="rId29"/>
    <p:sldId id="649" r:id="rId30"/>
    <p:sldId id="455" r:id="rId31"/>
    <p:sldId id="293" r:id="rId32"/>
    <p:sldId id="294" r:id="rId33"/>
    <p:sldId id="295" r:id="rId34"/>
    <p:sldId id="642" r:id="rId35"/>
    <p:sldId id="648" r:id="rId36"/>
    <p:sldId id="296" r:id="rId37"/>
    <p:sldId id="506" r:id="rId38"/>
    <p:sldId id="574" r:id="rId39"/>
    <p:sldId id="548" r:id="rId40"/>
    <p:sldId id="564" r:id="rId41"/>
    <p:sldId id="525" r:id="rId42"/>
    <p:sldId id="469" r:id="rId43"/>
    <p:sldId id="527" r:id="rId44"/>
    <p:sldId id="299" r:id="rId45"/>
    <p:sldId id="300" r:id="rId46"/>
    <p:sldId id="524" r:id="rId47"/>
    <p:sldId id="487" r:id="rId48"/>
    <p:sldId id="546" r:id="rId49"/>
    <p:sldId id="573" r:id="rId50"/>
    <p:sldId id="488" r:id="rId51"/>
    <p:sldId id="489" r:id="rId52"/>
    <p:sldId id="584" r:id="rId53"/>
    <p:sldId id="490" r:id="rId54"/>
    <p:sldId id="654" r:id="rId55"/>
    <p:sldId id="507" r:id="rId56"/>
    <p:sldId id="508" r:id="rId57"/>
    <p:sldId id="494" r:id="rId58"/>
    <p:sldId id="501" r:id="rId59"/>
    <p:sldId id="498" r:id="rId60"/>
    <p:sldId id="542" r:id="rId61"/>
    <p:sldId id="303" r:id="rId62"/>
    <p:sldId id="304" r:id="rId63"/>
    <p:sldId id="474" r:id="rId64"/>
    <p:sldId id="305" r:id="rId65"/>
    <p:sldId id="650" r:id="rId66"/>
    <p:sldId id="307" r:id="rId67"/>
    <p:sldId id="308" r:id="rId68"/>
    <p:sldId id="309" r:id="rId69"/>
    <p:sldId id="310" r:id="rId70"/>
    <p:sldId id="311" r:id="rId71"/>
    <p:sldId id="443" r:id="rId72"/>
    <p:sldId id="312" r:id="rId73"/>
    <p:sldId id="513" r:id="rId74"/>
    <p:sldId id="554" r:id="rId75"/>
    <p:sldId id="313" r:id="rId76"/>
    <p:sldId id="314" r:id="rId77"/>
    <p:sldId id="633" r:id="rId78"/>
    <p:sldId id="516" r:id="rId79"/>
    <p:sldId id="315" r:id="rId80"/>
    <p:sldId id="476" r:id="rId81"/>
    <p:sldId id="582" r:id="rId82"/>
    <p:sldId id="583" r:id="rId83"/>
    <p:sldId id="577" r:id="rId84"/>
    <p:sldId id="318" r:id="rId85"/>
    <p:sldId id="514" r:id="rId86"/>
    <p:sldId id="592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585" r:id="rId95"/>
    <p:sldId id="586" r:id="rId96"/>
    <p:sldId id="496" r:id="rId97"/>
    <p:sldId id="322" r:id="rId98"/>
    <p:sldId id="323" r:id="rId99"/>
    <p:sldId id="324" r:id="rId100"/>
    <p:sldId id="325" r:id="rId101"/>
    <p:sldId id="326" r:id="rId102"/>
    <p:sldId id="327" r:id="rId103"/>
    <p:sldId id="495" r:id="rId104"/>
    <p:sldId id="475" r:id="rId105"/>
    <p:sldId id="517" r:id="rId106"/>
    <p:sldId id="594" r:id="rId107"/>
    <p:sldId id="330" r:id="rId108"/>
    <p:sldId id="331" r:id="rId109"/>
    <p:sldId id="332" r:id="rId110"/>
    <p:sldId id="458" r:id="rId111"/>
    <p:sldId id="333" r:id="rId112"/>
    <p:sldId id="334" r:id="rId113"/>
    <p:sldId id="335" r:id="rId114"/>
    <p:sldId id="336" r:id="rId115"/>
    <p:sldId id="337" r:id="rId116"/>
    <p:sldId id="338" r:id="rId117"/>
    <p:sldId id="340" r:id="rId118"/>
    <p:sldId id="341" r:id="rId119"/>
    <p:sldId id="342" r:id="rId120"/>
    <p:sldId id="343" r:id="rId121"/>
    <p:sldId id="345" r:id="rId122"/>
    <p:sldId id="344" r:id="rId123"/>
    <p:sldId id="483" r:id="rId124"/>
    <p:sldId id="347" r:id="rId125"/>
    <p:sldId id="348" r:id="rId126"/>
    <p:sldId id="578" r:id="rId127"/>
    <p:sldId id="521" r:id="rId128"/>
    <p:sldId id="353" r:id="rId129"/>
    <p:sldId id="470" r:id="rId130"/>
    <p:sldId id="477" r:id="rId131"/>
    <p:sldId id="354" r:id="rId132"/>
    <p:sldId id="358" r:id="rId133"/>
    <p:sldId id="359" r:id="rId134"/>
    <p:sldId id="361" r:id="rId135"/>
    <p:sldId id="362" r:id="rId136"/>
    <p:sldId id="364" r:id="rId137"/>
    <p:sldId id="365" r:id="rId138"/>
    <p:sldId id="367" r:id="rId139"/>
    <p:sldId id="368" r:id="rId140"/>
    <p:sldId id="369" r:id="rId141"/>
    <p:sldId id="370" r:id="rId142"/>
    <p:sldId id="441" r:id="rId143"/>
    <p:sldId id="371" r:id="rId144"/>
    <p:sldId id="372" r:id="rId145"/>
    <p:sldId id="373" r:id="rId146"/>
    <p:sldId id="374" r:id="rId147"/>
    <p:sldId id="632" r:id="rId148"/>
    <p:sldId id="376" r:id="rId149"/>
    <p:sldId id="380" r:id="rId150"/>
    <p:sldId id="381" r:id="rId151"/>
    <p:sldId id="382" r:id="rId152"/>
    <p:sldId id="566" r:id="rId153"/>
    <p:sldId id="383" r:id="rId154"/>
    <p:sldId id="526" r:id="rId155"/>
    <p:sldId id="384" r:id="rId156"/>
    <p:sldId id="379" r:id="rId157"/>
    <p:sldId id="387" r:id="rId158"/>
    <p:sldId id="388" r:id="rId159"/>
    <p:sldId id="389" r:id="rId160"/>
    <p:sldId id="590" r:id="rId161"/>
    <p:sldId id="465" r:id="rId162"/>
    <p:sldId id="392" r:id="rId163"/>
    <p:sldId id="591" r:id="rId164"/>
    <p:sldId id="394" r:id="rId165"/>
    <p:sldId id="395" r:id="rId166"/>
    <p:sldId id="396" r:id="rId167"/>
    <p:sldId id="397" r:id="rId168"/>
    <p:sldId id="398" r:id="rId169"/>
    <p:sldId id="478" r:id="rId170"/>
    <p:sldId id="402" r:id="rId171"/>
    <p:sldId id="466" r:id="rId172"/>
    <p:sldId id="403" r:id="rId173"/>
    <p:sldId id="404" r:id="rId174"/>
    <p:sldId id="405" r:id="rId175"/>
    <p:sldId id="408" r:id="rId176"/>
    <p:sldId id="655" r:id="rId177"/>
    <p:sldId id="409" r:id="rId178"/>
    <p:sldId id="410" r:id="rId179"/>
    <p:sldId id="411" r:id="rId180"/>
    <p:sldId id="413" r:id="rId181"/>
    <p:sldId id="415" r:id="rId182"/>
    <p:sldId id="416" r:id="rId183"/>
    <p:sldId id="417" r:id="rId184"/>
    <p:sldId id="418" r:id="rId185"/>
    <p:sldId id="419" r:id="rId186"/>
    <p:sldId id="420" r:id="rId187"/>
    <p:sldId id="421" r:id="rId188"/>
    <p:sldId id="597" r:id="rId189"/>
    <p:sldId id="598" r:id="rId190"/>
    <p:sldId id="599" r:id="rId191"/>
    <p:sldId id="600" r:id="rId192"/>
    <p:sldId id="601" r:id="rId193"/>
    <p:sldId id="602" r:id="rId194"/>
    <p:sldId id="603" r:id="rId195"/>
    <p:sldId id="604" r:id="rId196"/>
    <p:sldId id="605" r:id="rId197"/>
    <p:sldId id="606" r:id="rId198"/>
    <p:sldId id="608" r:id="rId199"/>
    <p:sldId id="609" r:id="rId200"/>
    <p:sldId id="645" r:id="rId201"/>
    <p:sldId id="646" r:id="rId202"/>
    <p:sldId id="647" r:id="rId203"/>
    <p:sldId id="596" r:id="rId204"/>
    <p:sldId id="637" r:id="rId205"/>
    <p:sldId id="634" r:id="rId206"/>
    <p:sldId id="635" r:id="rId207"/>
    <p:sldId id="638" r:id="rId208"/>
    <p:sldId id="639" r:id="rId209"/>
    <p:sldId id="625" r:id="rId210"/>
    <p:sldId id="626" r:id="rId211"/>
    <p:sldId id="640" r:id="rId212"/>
    <p:sldId id="627" r:id="rId213"/>
    <p:sldId id="628" r:id="rId214"/>
    <p:sldId id="641" r:id="rId215"/>
    <p:sldId id="618" r:id="rId216"/>
    <p:sldId id="619" r:id="rId217"/>
    <p:sldId id="620" r:id="rId218"/>
    <p:sldId id="621" r:id="rId219"/>
    <p:sldId id="622" r:id="rId220"/>
    <p:sldId id="610" r:id="rId221"/>
    <p:sldId id="611" r:id="rId222"/>
    <p:sldId id="612" r:id="rId223"/>
    <p:sldId id="613" r:id="rId224"/>
    <p:sldId id="614" r:id="rId225"/>
    <p:sldId id="615" r:id="rId226"/>
    <p:sldId id="616" r:id="rId227"/>
    <p:sldId id="617" r:id="rId228"/>
    <p:sldId id="643" r:id="rId229"/>
    <p:sldId id="629" r:id="rId230"/>
    <p:sldId id="630" r:id="rId231"/>
    <p:sldId id="636" r:id="rId232"/>
    <p:sldId id="523" r:id="rId233"/>
    <p:sldId id="505" r:id="rId234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658"/>
            <p14:sldId id="493"/>
            <p14:sldId id="657"/>
            <p14:sldId id="661"/>
            <p14:sldId id="662"/>
            <p14:sldId id="659"/>
            <p14:sldId id="259"/>
            <p14:sldId id="660"/>
            <p14:sldId id="528"/>
            <p14:sldId id="531"/>
            <p14:sldId id="532"/>
            <p14:sldId id="547"/>
            <p14:sldId id="529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7"/>
            <p14:sldId id="289"/>
            <p14:sldId id="290"/>
            <p14:sldId id="292"/>
            <p14:sldId id="649"/>
            <p14:sldId id="455"/>
            <p14:sldId id="293"/>
            <p14:sldId id="294"/>
            <p14:sldId id="295"/>
            <p14:sldId id="642"/>
            <p14:sldId id="648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120" d="100"/>
          <a:sy n="120" d="100"/>
        </p:scale>
        <p:origin x="28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26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Objekt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128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149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In manchen</a:t>
            </a:r>
            <a:r>
              <a:rPr lang="de-DE" baseline="0" dirty="0"/>
              <a:t> Fällen (siehe Beispiel) kann es auch keine eindeutige Schnittstelle geben!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kann nur schwer vom Entwickler überprüft</a:t>
            </a:r>
            <a:r>
              <a:rPr lang="de-DE" baseline="0" dirty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dirty="0"/>
              <a:t>Eine Dokumentation des </a:t>
            </a:r>
            <a:r>
              <a:rPr lang="de-DE" baseline="0" dirty="0" err="1"/>
              <a:t>des</a:t>
            </a:r>
            <a:r>
              <a:rPr lang="de-DE" baseline="0" dirty="0"/>
              <a:t> erwarteten Verhaltens der Schnittstellenimplementierung erfolgt tendenziell über unstrukturierte Kommentare (bspw. https://en.cppreference.com/w/cpp/concept/OutputIterator )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Vorteile </a:t>
            </a:r>
          </a:p>
          <a:p>
            <a:pPr>
              <a:defRPr/>
            </a:pPr>
            <a:r>
              <a:rPr lang="de-DE" dirty="0"/>
              <a:t>- Reduzierter Implementierungsaufwand ("Duck </a:t>
            </a:r>
            <a:r>
              <a:rPr lang="de-DE" dirty="0" err="1"/>
              <a:t>Typing</a:t>
            </a:r>
            <a:r>
              <a:rPr lang="de-DE" dirty="0"/>
              <a:t>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172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>
                <a:latin typeface="Times New Roman" pitchFamily="16" charset="0"/>
              </a:rPr>
              <a:t> - Pro: Kompakt, ermöglichen Polymorphie in C</a:t>
            </a:r>
          </a:p>
          <a:p>
            <a:r>
              <a:rPr lang="de-DE" altLang="de-DE" baseline="0" dirty="0">
                <a:latin typeface="Times New Roman" pitchFamily="16" charset="0"/>
              </a:rPr>
              <a:t> - </a:t>
            </a:r>
            <a:r>
              <a:rPr lang="de-DE" altLang="de-DE" baseline="0" dirty="0" err="1">
                <a:latin typeface="Times New Roman" pitchFamily="16" charset="0"/>
              </a:rPr>
              <a:t>Con</a:t>
            </a:r>
            <a:r>
              <a:rPr lang="de-DE" altLang="de-DE" baseline="0" dirty="0">
                <a:latin typeface="Times New Roman" pitchFamily="16" charset="0"/>
              </a:rPr>
              <a:t>: Funktionszeiger sind Zustandslos -&gt; Abhilfe: Funktoren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Vorteile von </a:t>
            </a:r>
            <a:r>
              <a:rPr lang="de-DE" dirty="0" err="1"/>
              <a:t>remove_copy_if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man braucht selbst </a:t>
            </a:r>
            <a:r>
              <a:rPr lang="de-DE" baseline="0" dirty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188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2014 - 2020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1" name="Bitmap-Bild" r:id="rId3" imgW="1038370" imgH="980952" progId="Paint.Picture">
                  <p:embed/>
                </p:oleObj>
              </mc:Choice>
              <mc:Fallback>
                <p:oleObj name="Bitmap-Bild" r:id="rId3" imgW="1038370" imgH="9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0" name="Bitmap-Bild" r:id="rId16" imgW="1038370" imgH="980952" progId="Paint.Picture">
                  <p:embed/>
                </p:oleObj>
              </mc:Choice>
              <mc:Fallback>
                <p:oleObj name="Bitmap-Bild" r:id="rId16" imgW="1038370" imgH="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18.06.2020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sabella.nunesgrieser@stud.tu-darmstadt.de" TargetMode="External"/><Relationship Id="rId2" Type="http://schemas.openxmlformats.org/officeDocument/2006/relationships/hyperlink" Target="mailto:sebastian.ehmes@es.tu-darmstadt.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avid.eckhardt@stud.tu-darmstadt.de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61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.xlsx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tutorialspoint.com/compile_cpp11_online.php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www.boost.or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tu-darmstadt.de/course/view.php?id=18628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Hinweise zur Übung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14" y="1628800"/>
            <a:ext cx="8640763" cy="4176464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Aufgabenblatt – Je Thema ein Dokument mit allen Aufgaben</a:t>
            </a:r>
          </a:p>
          <a:p>
            <a:pPr lvl="1"/>
            <a:r>
              <a:rPr lang="de-DE" dirty="0"/>
              <a:t>Thema des Aufgabenblatts markiert durch:</a:t>
            </a:r>
            <a:endParaRPr lang="de-DE" noProof="0" dirty="0"/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b="1" noProof="0" dirty="0"/>
              <a:t>Musterlösungen</a:t>
            </a:r>
          </a:p>
          <a:p>
            <a:pPr lvl="1"/>
            <a:r>
              <a:rPr lang="de-DE" dirty="0"/>
              <a:t>Kommentierter C\C++ Quell-Code</a:t>
            </a:r>
          </a:p>
          <a:p>
            <a:pPr lvl="1"/>
            <a:r>
              <a:rPr lang="de-DE" noProof="0" dirty="0"/>
              <a:t>Verfügbar im offiziellen GitHub-</a:t>
            </a:r>
            <a:r>
              <a:rPr lang="de-DE" noProof="0" dirty="0" err="1"/>
              <a:t>Reposit</a:t>
            </a:r>
            <a:r>
              <a:rPr lang="de-DE" dirty="0" err="1"/>
              <a:t>ory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https://github.com/Echtzeitsysteme/tud-cppp/</a:t>
            </a:r>
            <a:endParaRPr lang="de-DE" dirty="0"/>
          </a:p>
          <a:p>
            <a:pPr marL="530225" lvl="3" indent="0">
              <a:buNone/>
            </a:pPr>
            <a:endParaRPr lang="de-DE" dirty="0"/>
          </a:p>
          <a:p>
            <a:pPr lvl="1"/>
            <a:endParaRPr lang="de-DE" noProof="0" dirty="0"/>
          </a:p>
          <a:p>
            <a:endParaRPr lang="de-DE" noProof="0" dirty="0"/>
          </a:p>
          <a:p>
            <a:pPr marL="180975" lvl="1" indent="0">
              <a:buNone/>
            </a:pPr>
            <a:endParaRPr lang="de-DE" noProof="0" dirty="0"/>
          </a:p>
          <a:p>
            <a:pPr lvl="1"/>
            <a:endParaRPr lang="de-DE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7256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Hinweise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Übung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59916" y="1628800"/>
            <a:ext cx="7777559" cy="4968875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/>
              <a:t>Übungen sind Programmieraufgaben</a:t>
            </a:r>
          </a:p>
          <a:p>
            <a:pPr lvl="1"/>
            <a:r>
              <a:rPr lang="de-DE" sz="1600" dirty="0"/>
              <a:t>Empfohlen: Verwendung einer Entwicklungsumgebung (IDE)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/>
              <a:t>Wir verwenden die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Installationsanleitungen auf </a:t>
            </a:r>
            <a:r>
              <a:rPr lang="de-DE" sz="1800" b="1" dirty="0" err="1"/>
              <a:t>Moodle</a:t>
            </a:r>
            <a:endParaRPr lang="de-DE" sz="1400" b="1" dirty="0"/>
          </a:p>
          <a:p>
            <a:pPr lvl="1"/>
            <a:r>
              <a:rPr lang="de-DE" sz="1600" dirty="0" err="1"/>
              <a:t>Codelite</a:t>
            </a:r>
            <a:r>
              <a:rPr lang="de-DE" sz="1600" dirty="0"/>
              <a:t> IDE (Windows \ Linux)</a:t>
            </a:r>
          </a:p>
          <a:p>
            <a:pPr lvl="1"/>
            <a:r>
              <a:rPr lang="de-DE" sz="1600" dirty="0"/>
              <a:t>C++ Compiler (Windows)</a:t>
            </a:r>
          </a:p>
          <a:p>
            <a:pPr lvl="1"/>
            <a:r>
              <a:rPr lang="de-DE" sz="1600" dirty="0"/>
              <a:t>Vorbereitete Virtuelle Maschine (VM) mit IDE und Compiler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Tutorials auf </a:t>
            </a:r>
            <a:r>
              <a:rPr lang="de-DE" sz="1800" b="1" dirty="0" err="1"/>
              <a:t>Moodle</a:t>
            </a:r>
            <a:endParaRPr lang="de-DE" sz="1800" b="1" dirty="0"/>
          </a:p>
          <a:p>
            <a:pPr lvl="1"/>
            <a:r>
              <a:rPr lang="de-DE" sz="1600" dirty="0"/>
              <a:t>Verwendung der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800" b="1" dirty="0"/>
              <a:t>Übungsabgaben</a:t>
            </a:r>
            <a:endParaRPr lang="de-DE" sz="1800" dirty="0"/>
          </a:p>
          <a:p>
            <a:pPr lvl="1"/>
            <a:r>
              <a:rPr lang="de-DE" sz="1600" dirty="0"/>
              <a:t>Bei Gruppenarbeit nur eine Abgabe</a:t>
            </a:r>
          </a:p>
          <a:p>
            <a:pPr lvl="1"/>
            <a:r>
              <a:rPr lang="de-DE" sz="1600" dirty="0"/>
              <a:t>Jede Programmieraufgabe als eigenes Projekt in (</a:t>
            </a:r>
            <a:r>
              <a:rPr lang="de-DE" sz="1600" dirty="0" err="1"/>
              <a:t>Codelite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Abgabe der Projekte (Aufgaben) als Zip-Archiv</a:t>
            </a:r>
          </a:p>
        </p:txBody>
      </p:sp>
    </p:spTree>
    <p:extLst>
      <p:ext uri="{BB962C8B-B14F-4D97-AF65-F5344CB8AC3E}">
        <p14:creationId xmlns:p14="http://schemas.microsoft.com/office/powerpoint/2010/main" val="36284961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18. September 2020</a:t>
            </a:r>
          </a:p>
          <a:p>
            <a:pPr marL="180975" lvl="1" indent="0">
              <a:buNone/>
            </a:pPr>
            <a:r>
              <a:rPr lang="de-DE" altLang="de-DE" dirty="0"/>
              <a:t>Uhrzeit:	16:15 - 17:45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Räume: </a:t>
            </a:r>
            <a:r>
              <a:rPr lang="en-US" dirty="0">
                <a:hlinkClick r:id="rId3"/>
              </a:rPr>
              <a:t>S101/A1</a:t>
            </a:r>
            <a:r>
              <a:rPr lang="en-US" dirty="0"/>
              <a:t>,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Räume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gegeben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</a:p>
          <a:p>
            <a:pPr marL="457200" indent="-274638">
              <a:buAutoNum type="arabicPeriod"/>
            </a:pPr>
            <a:r>
              <a:rPr lang="de-DE" altLang="de-DE" sz="1600" dirty="0"/>
              <a:t>Altklausur auf </a:t>
            </a:r>
            <a:r>
              <a:rPr lang="de-DE" altLang="de-DE" sz="1600" dirty="0" err="1"/>
              <a:t>Moodle</a:t>
            </a:r>
            <a:r>
              <a:rPr lang="de-DE" altLang="de-DE" sz="1600" dirty="0"/>
              <a:t>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536" y="476672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427DAF-5B7B-4CA6-A22E-7E7CCCC9AC9C}"/>
              </a:ext>
            </a:extLst>
          </p:cNvPr>
          <p:cNvSpPr txBox="1"/>
          <p:nvPr/>
        </p:nvSpPr>
        <p:spPr>
          <a:xfrm>
            <a:off x="395536" y="1628800"/>
            <a:ext cx="6984776" cy="472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/>
              <a:t>Grundsätzlich: </a:t>
            </a:r>
            <a:r>
              <a:rPr lang="de-DE" dirty="0"/>
              <a:t>Am besten stellen Sie ihre Fragen immer in </a:t>
            </a:r>
            <a:r>
              <a:rPr lang="de-DE" dirty="0" err="1"/>
              <a:t>Moodle</a:t>
            </a:r>
            <a:r>
              <a:rPr lang="de-DE" dirty="0"/>
              <a:t>, sodass andere auch von der Antwort auf ihre Frage profitieren können.</a:t>
            </a:r>
          </a:p>
          <a:p>
            <a:pPr algn="l"/>
            <a:endParaRPr lang="de-DE" b="1" dirty="0"/>
          </a:p>
          <a:p>
            <a:pPr algn="l"/>
            <a:r>
              <a:rPr lang="de-DE" b="1" dirty="0"/>
              <a:t>Organisatorisch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/>
              <a:t>Allgemeines </a:t>
            </a:r>
            <a:r>
              <a:rPr lang="de-DE" dirty="0" err="1"/>
              <a:t>Moodle</a:t>
            </a:r>
            <a:r>
              <a:rPr lang="de-DE" dirty="0"/>
              <a:t>-Forum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de-DE" dirty="0"/>
          </a:p>
          <a:p>
            <a:pPr algn="l"/>
            <a:r>
              <a:rPr lang="de-DE" b="1" dirty="0"/>
              <a:t>Vorlesungsinhalte \ Übungen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Moodle</a:t>
            </a:r>
            <a:r>
              <a:rPr lang="de-DE" dirty="0"/>
              <a:t>-Forum zum entsprechenden Kapitel</a:t>
            </a:r>
          </a:p>
          <a:p>
            <a:pPr lvl="2" algn="l"/>
            <a:endParaRPr lang="de-DE" dirty="0"/>
          </a:p>
          <a:p>
            <a:pPr algn="l"/>
            <a:r>
              <a:rPr lang="de-DE" i="1" dirty="0"/>
              <a:t>In dringenden Fällen: </a:t>
            </a:r>
            <a:r>
              <a:rPr lang="de-DE" dirty="0"/>
              <a:t>Per Mail oder </a:t>
            </a:r>
            <a:r>
              <a:rPr lang="de-DE" dirty="0" err="1"/>
              <a:t>Moodle</a:t>
            </a:r>
            <a:r>
              <a:rPr lang="de-DE" dirty="0"/>
              <a:t>-PN an den Veranstalter oder die Tutoren.</a:t>
            </a:r>
          </a:p>
          <a:p>
            <a:pPr algn="l"/>
            <a:endParaRPr lang="de-DE" dirty="0"/>
          </a:p>
          <a:p>
            <a:pPr algn="l"/>
            <a:r>
              <a:rPr lang="de-DE" b="1" dirty="0"/>
              <a:t>Ansprechpartner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2"/>
              </a:rPr>
              <a:t>Sebastian Ehmes</a:t>
            </a:r>
            <a:r>
              <a:rPr lang="de-DE" dirty="0"/>
              <a:t>			(Veranstalter – Vorlesung, Übung)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3"/>
              </a:rPr>
              <a:t>Isabella Grieser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4"/>
              </a:rPr>
              <a:t>David Eckhardt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7174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4" name="Worksheet" r:id="rId4" imgW="3552843" imgH="1076314" progId="Excel.Sheet.12">
                  <p:embed/>
                </p:oleObj>
              </mc:Choice>
              <mc:Fallback>
                <p:oleObj name="Workshee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5" name="Worksheet" r:id="rId7" imgW="3552843" imgH="809440" progId="Excel.Sheet.12">
                  <p:embed/>
                </p:oleObj>
              </mc:Choice>
              <mc:Fallback>
                <p:oleObj name="Workshee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69F1A0A-BF41-44C3-AF53-29EEC740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4452627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4662859" y="2564904"/>
            <a:ext cx="791815" cy="720725"/>
          </a:xfrm>
          <a:prstGeom prst="wedgeRoundRectCallout">
            <a:avLst>
              <a:gd name="adj1" fmla="val 183573"/>
              <a:gd name="adj2" fmla="val 141219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23729" y="2564904"/>
            <a:ext cx="798917" cy="720725"/>
          </a:xfrm>
          <a:prstGeom prst="wedgeRoundRectCallout">
            <a:avLst>
              <a:gd name="adj1" fmla="val 70304"/>
              <a:gd name="adj2" fmla="val 229586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346845" y="2564904"/>
            <a:ext cx="791815" cy="720725"/>
          </a:xfrm>
          <a:prstGeom prst="wedgeRoundRectCallout">
            <a:avLst>
              <a:gd name="adj1" fmla="val 150337"/>
              <a:gd name="adj2" fmla="val 11819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Java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92216"/>
              </p:ext>
            </p:extLst>
          </p:nvPr>
        </p:nvGraphicFramePr>
        <p:xfrm>
          <a:off x="6444208" y="1511301"/>
          <a:ext cx="2534864" cy="173736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0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2020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484784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[G] Grundlagen</a:t>
            </a:r>
          </a:p>
          <a:p>
            <a:pPr lvl="1"/>
            <a:r>
              <a:rPr lang="de-DE" noProof="0" dirty="0"/>
              <a:t>Projektstruktur, Kompiliervorgang, allgemeine Konzepte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[S] </a:t>
            </a:r>
            <a:r>
              <a:rPr lang="de-DE" b="1" noProof="0" dirty="0"/>
              <a:t>Speicherverwaltung</a:t>
            </a:r>
          </a:p>
          <a:p>
            <a:pPr lvl="1"/>
            <a:r>
              <a:rPr lang="de-DE" noProof="0" dirty="0"/>
              <a:t>Speicherbereiche in C++, Vergleich zu Java</a:t>
            </a:r>
          </a:p>
          <a:p>
            <a:pPr lvl="1"/>
            <a:r>
              <a:rPr lang="de-DE" noProof="0" dirty="0"/>
              <a:t>Typische Fallstricke </a:t>
            </a:r>
            <a:r>
              <a:rPr lang="de-DE" dirty="0"/>
              <a:t>– </a:t>
            </a:r>
            <a:r>
              <a:rPr lang="de-DE" noProof="0" dirty="0"/>
              <a:t>davon gibt es reichlich!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[O] </a:t>
            </a:r>
            <a:r>
              <a:rPr lang="de-DE" b="1" noProof="0" dirty="0"/>
              <a:t>Objektorientierung</a:t>
            </a:r>
          </a:p>
          <a:p>
            <a:pPr lvl="1"/>
            <a:r>
              <a:rPr lang="de-DE" noProof="0" dirty="0"/>
              <a:t>Besonderheiten von C++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[F] Fortgeschrittene Themen</a:t>
            </a:r>
          </a:p>
          <a:p>
            <a:pPr lvl="1"/>
            <a:r>
              <a:rPr lang="de-DE" dirty="0"/>
              <a:t>Templates: vergleichbar mit </a:t>
            </a:r>
            <a:r>
              <a:rPr lang="de-DE" dirty="0" err="1"/>
              <a:t>Generics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Funktionszeiger: in C von Anfang an, in Java erst seit 1.8!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[C] Einführung in C</a:t>
            </a:r>
          </a:p>
          <a:p>
            <a:pPr lvl="1"/>
            <a:r>
              <a:rPr lang="de-DE" dirty="0"/>
              <a:t>Besonderheiten von C im Vergleich zu C++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0892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Ursprünglicher Ablauf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trike="sngStrike" dirty="0"/>
              <a:t>Grundlagen</a:t>
            </a:r>
          </a:p>
          <a:p>
            <a:pPr lvl="1"/>
            <a:r>
              <a:rPr lang="de-DE" strike="sngStrike" noProof="0" dirty="0"/>
              <a:t>Projektstruktur, Kompiliervorgang, allgemeine Konzepte</a:t>
            </a:r>
          </a:p>
          <a:p>
            <a:r>
              <a:rPr lang="de-DE" b="1" strike="sngStrike" noProof="0" dirty="0"/>
              <a:t>Speicherverwaltung</a:t>
            </a:r>
          </a:p>
          <a:p>
            <a:pPr lvl="1"/>
            <a:r>
              <a:rPr lang="de-DE" strike="sngStrike" noProof="0" dirty="0"/>
              <a:t>Speicherbereiche in C++, Vergleich zu Java</a:t>
            </a:r>
          </a:p>
          <a:p>
            <a:pPr lvl="1"/>
            <a:r>
              <a:rPr lang="de-DE" strike="sngStrike" noProof="0" dirty="0"/>
              <a:t>Typische Fallstricke </a:t>
            </a:r>
            <a:r>
              <a:rPr lang="de-DE" strike="sngStrike" dirty="0"/>
              <a:t>– </a:t>
            </a:r>
            <a:r>
              <a:rPr lang="de-DE" strike="sngStrike" noProof="0" dirty="0"/>
              <a:t>davon gibt es reichlich!</a:t>
            </a:r>
          </a:p>
          <a:p>
            <a:r>
              <a:rPr lang="de-DE" b="1" strike="sngStrike" noProof="0" dirty="0"/>
              <a:t>Objektorientierung</a:t>
            </a:r>
          </a:p>
          <a:p>
            <a:pPr lvl="1"/>
            <a:r>
              <a:rPr lang="de-DE" strike="sngStrike" noProof="0" dirty="0"/>
              <a:t>Besonderheiten von C++</a:t>
            </a:r>
          </a:p>
          <a:p>
            <a:r>
              <a:rPr lang="de-DE" b="1" strike="sngStrike" dirty="0"/>
              <a:t>Fortgeschrittene Themen</a:t>
            </a:r>
          </a:p>
          <a:p>
            <a:pPr lvl="1"/>
            <a:r>
              <a:rPr lang="de-DE" strike="sngStrike" dirty="0"/>
              <a:t>Templates: vergleichbar mit </a:t>
            </a:r>
            <a:r>
              <a:rPr lang="de-DE" strike="sngStrike" dirty="0" err="1"/>
              <a:t>Generics</a:t>
            </a:r>
            <a:r>
              <a:rPr lang="de-DE" strike="sngStrike" dirty="0"/>
              <a:t> in Java</a:t>
            </a:r>
          </a:p>
          <a:p>
            <a:pPr lvl="1"/>
            <a:r>
              <a:rPr lang="de-DE" strike="sngStrike" dirty="0"/>
              <a:t>Funktionszeiger: in C von Anfang an, in Java erst seit 1.8!</a:t>
            </a:r>
          </a:p>
          <a:p>
            <a:r>
              <a:rPr lang="de-DE" b="1" strike="sngStrike" dirty="0"/>
              <a:t>Einführung in (Embedded) C</a:t>
            </a:r>
            <a:endParaRPr lang="de-DE" b="1" strike="sngStrike" noProof="0" dirty="0"/>
          </a:p>
          <a:p>
            <a:pPr lvl="1"/>
            <a:r>
              <a:rPr lang="de-DE" strike="sngStrike" noProof="0" dirty="0"/>
              <a:t>Besonderheiten einer Hardwareplattform</a:t>
            </a:r>
          </a:p>
          <a:p>
            <a:r>
              <a:rPr lang="de-DE" b="1" strike="sngStrike" dirty="0"/>
              <a:t>Gastvortrag und Evaluation</a:t>
            </a:r>
          </a:p>
          <a:p>
            <a:pPr lvl="1"/>
            <a:r>
              <a:rPr lang="de-DE" strike="sngStrike" dirty="0"/>
              <a:t>Praktischer Einsatz von Microcontrollern</a:t>
            </a:r>
          </a:p>
          <a:p>
            <a:r>
              <a:rPr lang="de-DE" b="1" strike="sngStrike" dirty="0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CA595FA-4041-4E96-8A76-DA05E97F699A}"/>
              </a:ext>
            </a:extLst>
          </p:cNvPr>
          <p:cNvSpPr/>
          <p:nvPr/>
        </p:nvSpPr>
        <p:spPr bwMode="auto">
          <a:xfrm>
            <a:off x="2081147" y="3005104"/>
            <a:ext cx="4464496" cy="96364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Dieses Jahr leider nicht!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Allgemeine Informationen zur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Offizieller </a:t>
            </a:r>
            <a:r>
              <a:rPr lang="de-DE" b="1" dirty="0" err="1"/>
              <a:t>Moodle</a:t>
            </a:r>
            <a:r>
              <a:rPr lang="de-DE" b="1" dirty="0"/>
              <a:t>-Kurs als zentrale Anlaufstelle</a:t>
            </a:r>
          </a:p>
          <a:p>
            <a:pPr marL="180975" lvl="1" indent="0">
              <a:buNone/>
            </a:pPr>
            <a:r>
              <a:rPr lang="de-DE" dirty="0">
                <a:hlinkClick r:id="rId2"/>
              </a:rPr>
              <a:t>https://moodle.tu-darmstadt.de/course/view.php?id=18628</a:t>
            </a:r>
            <a:endParaRPr lang="de-DE" dirty="0"/>
          </a:p>
          <a:p>
            <a:pPr lvl="1"/>
            <a:r>
              <a:rPr lang="de-DE" dirty="0"/>
              <a:t>Ankündigungen und allgemeine Organisation</a:t>
            </a:r>
          </a:p>
          <a:p>
            <a:pPr lvl="1"/>
            <a:r>
              <a:rPr lang="de-DE" noProof="0" dirty="0" err="1"/>
              <a:t>Vorlesungs</a:t>
            </a:r>
            <a:r>
              <a:rPr lang="de-DE" noProof="0" dirty="0"/>
              <a:t> und Übungsmaterialien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Umstellung auf E-Learning</a:t>
            </a:r>
          </a:p>
          <a:p>
            <a:pPr lvl="1"/>
            <a:r>
              <a:rPr lang="de-DE" dirty="0"/>
              <a:t>Keine Präsenzveranstaltung</a:t>
            </a:r>
          </a:p>
          <a:p>
            <a:pPr lvl="1"/>
            <a:r>
              <a:rPr lang="de-DE" noProof="0" dirty="0"/>
              <a:t>Keine </a:t>
            </a:r>
            <a:r>
              <a:rPr lang="de-DE" noProof="0" dirty="0" err="1"/>
              <a:t>Pfli</a:t>
            </a:r>
            <a:r>
              <a:rPr lang="de-DE" dirty="0" err="1"/>
              <a:t>chtabgaben</a:t>
            </a:r>
            <a:endParaRPr lang="de-DE" dirty="0"/>
          </a:p>
          <a:p>
            <a:pPr lvl="1"/>
            <a:r>
              <a:rPr lang="de-DE" noProof="0" dirty="0"/>
              <a:t>Hardware</a:t>
            </a:r>
            <a:r>
              <a:rPr lang="de-DE" dirty="0"/>
              <a:t>-Teil entfällt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Sie sind für ihren Lernerfolg selbst verantwortlich!</a:t>
            </a:r>
            <a:endParaRPr lang="de-DE" noProof="0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noProof="0" dirty="0"/>
              <a:t>Alle </a:t>
            </a:r>
            <a:r>
              <a:rPr lang="de-DE" b="1" noProof="0" dirty="0" err="1"/>
              <a:t>Vorlesungs</a:t>
            </a:r>
            <a:r>
              <a:rPr lang="de-DE" b="1" dirty="0" err="1"/>
              <a:t>folien</a:t>
            </a:r>
            <a:r>
              <a:rPr lang="de-DE" b="1" dirty="0"/>
              <a:t> und Aufzeichnungen bereits verfügbar!</a:t>
            </a:r>
          </a:p>
          <a:p>
            <a:pPr lvl="1"/>
            <a:r>
              <a:rPr lang="de-DE" dirty="0"/>
              <a:t>Foliensatz auf </a:t>
            </a:r>
            <a:r>
              <a:rPr lang="de-DE" dirty="0" err="1"/>
              <a:t>Moodle</a:t>
            </a:r>
            <a:r>
              <a:rPr lang="de-DE" dirty="0"/>
              <a:t> verfügbar</a:t>
            </a:r>
          </a:p>
          <a:p>
            <a:pPr lvl="1"/>
            <a:r>
              <a:rPr lang="de-DE" dirty="0"/>
              <a:t>Vorlesungsaufzeichnungen nach Themen aufgeteilt (siehe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Moodle-Quizzes</a:t>
            </a:r>
            <a:r>
              <a:rPr lang="de-DE" dirty="0"/>
              <a:t> zu einzelnen Lerneinheiten zur Selbstkontrolle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640940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Ablauf der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Keine</a:t>
            </a:r>
            <a:r>
              <a:rPr lang="de-DE" b="1" dirty="0"/>
              <a:t> Vorlesungseinheiten oder Übungen als </a:t>
            </a:r>
            <a:r>
              <a:rPr lang="de-DE" b="1" u="sng" dirty="0"/>
              <a:t>Live-Stream</a:t>
            </a:r>
          </a:p>
          <a:p>
            <a:pPr lvl="1"/>
            <a:r>
              <a:rPr lang="de-DE" dirty="0"/>
              <a:t>Stattdessen: Vorlesungs- und Übungsaufzeichnungen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Vorlesung und Übungen aufgeteilt in Themenblöcke</a:t>
            </a:r>
          </a:p>
          <a:p>
            <a:pPr lvl="1"/>
            <a:r>
              <a:rPr lang="de-DE" dirty="0"/>
              <a:t>Übungen zu den Themenblöcken werden nacheinander veröffentlicht</a:t>
            </a:r>
          </a:p>
          <a:p>
            <a:pPr lvl="1"/>
            <a:r>
              <a:rPr lang="de-DE" dirty="0"/>
              <a:t>[G] 06.07, [S] 20.07, [O] 03.08, [F] 17.08, [C] 31.08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Vorstellung der Übungen und Lösungen aufgezeichnet</a:t>
            </a:r>
          </a:p>
          <a:p>
            <a:pPr lvl="1"/>
            <a:r>
              <a:rPr lang="de-DE" dirty="0"/>
              <a:t>Freigabe der Aufzeichnungen zu den entsprechenden Terminen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Freiwillige Abgabe der Übungen zur Korrektur</a:t>
            </a:r>
          </a:p>
          <a:p>
            <a:pPr lvl="1"/>
            <a:r>
              <a:rPr lang="de-DE" dirty="0"/>
              <a:t>Abgabe durch </a:t>
            </a:r>
            <a:r>
              <a:rPr lang="de-DE" dirty="0" err="1"/>
              <a:t>Moodle</a:t>
            </a:r>
            <a:endParaRPr lang="de-DE" dirty="0"/>
          </a:p>
          <a:p>
            <a:pPr lvl="1"/>
            <a:r>
              <a:rPr lang="de-DE" dirty="0"/>
              <a:t>Feedback durch Veranstalter und Tutoren</a:t>
            </a:r>
          </a:p>
          <a:p>
            <a:pPr lvl="1"/>
            <a:r>
              <a:rPr lang="de-DE" dirty="0"/>
              <a:t>Freigabe der Abgaben zu den entsprechenden Terminen</a:t>
            </a:r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1001546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27943</Words>
  <Application>Microsoft Office PowerPoint</Application>
  <PresentationFormat>Bildschirmpräsentation (4:3)</PresentationFormat>
  <Paragraphs>4958</Paragraphs>
  <Slides>233</Slides>
  <Notes>96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233</vt:i4>
      </vt:variant>
    </vt:vector>
  </HeadingPairs>
  <TitlesOfParts>
    <vt:vector size="246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Paintbrush-Bild</vt:lpstr>
      <vt:lpstr>Microsoft Excel-Arbeitsblatt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Ursprünglicher Ablauf</vt:lpstr>
      <vt:lpstr>Allgemeine Informationen zur Veranstaltung</vt:lpstr>
      <vt:lpstr>Ablauf der Veranstaltung</vt:lpstr>
      <vt:lpstr>Hinweise zur Übung</vt:lpstr>
      <vt:lpstr>Hinweise zur Übung</vt:lpstr>
      <vt:lpstr>Klausur</vt:lpstr>
      <vt:lpstr>Fragen?</vt:lpstr>
      <vt:lpstr>Ergänzende Ressourcen</vt:lpstr>
      <vt:lpstr>Online C++-Referenzen</vt:lpstr>
      <vt:lpstr>C++-FAQ (https://isocpp.org/wiki/faq/)</vt:lpstr>
      <vt:lpstr>C++ online</vt:lpstr>
      <vt:lpstr>Literaturvorschläge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Compile, Link, Load Time</vt:lpstr>
      <vt:lpstr>Statisches und dynamisches Linken</vt:lpstr>
      <vt:lpstr>Kompilierung in Java</vt:lpstr>
      <vt:lpstr>Kompilierung für C/C++ I</vt:lpstr>
      <vt:lpstr>Kompilierung für C/C++ II</vt:lpstr>
      <vt:lpstr>Unterschiede zwischen Java- und  C/C++-Compiler</vt:lpstr>
      <vt:lpstr>Java vs. C++:  (Vermeintliche) Stärken und Schwächen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2630</cp:revision>
  <cp:lastPrinted>2018-04-11T06:17:22Z</cp:lastPrinted>
  <dcterms:created xsi:type="dcterms:W3CDTF">2008-08-19T13:25:11Z</dcterms:created>
  <dcterms:modified xsi:type="dcterms:W3CDTF">2020-06-18T15:33:13Z</dcterms:modified>
</cp:coreProperties>
</file>